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70" r:id="rId4"/>
    <p:sldId id="258" r:id="rId5"/>
    <p:sldId id="259" r:id="rId6"/>
    <p:sldId id="265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Medium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9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64277" y="641333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  <p:sp>
        <p:nvSpPr>
          <p:cNvPr id="19" name="Google Shape;19;p13"/>
          <p:cNvSpPr txBox="1"/>
          <p:nvPr/>
        </p:nvSpPr>
        <p:spPr>
          <a:xfrm>
            <a:off x="628650" y="6538913"/>
            <a:ext cx="71862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"/>
              <a:buFont typeface="Arial" panose="020B0604020202020204"/>
              <a:buNone/>
            </a:pPr>
            <a:r>
              <a:rPr lang="es-ES" sz="900" b="1" i="1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Mecanismo de Monitoreo Semanal para el retorno de estudiantes a las aulas en la modalidad escolarizada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/>
        </p:nvSpPr>
        <p:spPr>
          <a:xfrm>
            <a:off x="628650" y="6538913"/>
            <a:ext cx="718628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r>
              <a:rPr lang="es-ES" sz="1000" b="1" i="1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Programa Operativo Anual 2022: Elementos para su análisis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/>
        </p:nvSpPr>
        <p:spPr>
          <a:xfrm>
            <a:off x="1258304" y="365997"/>
            <a:ext cx="73633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1" i="0" u="none" strike="noStrike" cap="none" dirty="0" smtClean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Indicaciones</a:t>
            </a:r>
            <a:endParaRPr sz="1800" b="1" i="0" u="none" strike="noStrike" cap="none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50" name="Google Shape;5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75952" y="212694"/>
            <a:ext cx="1060796" cy="938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52397" y="1257542"/>
          <a:ext cx="8368145" cy="52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2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de Lámina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</a:t>
                      </a:r>
                      <a:r>
                        <a:rPr lang="es-ES" altLang="es-MX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s-MX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iones</a:t>
                      </a:r>
                      <a:endParaRPr lang="es-MX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Indique el programa educativo y convierta en letras negras todo el título.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Cite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los datos correspondientes y convierta en letras negras todo el texto.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E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Citar los datos de la matricula, el porcentaje de la matricula que se aplicará, por último el total de los estudiantes a encuestar de acuerdo al porcentaje mencionado.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E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s-E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ueden agregar alguna especificación en cuanto a los Programas Educativos que son de reciente creación o están en liquidación, si lo consideran pertinente.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Todo debe</a:t>
                      </a:r>
                      <a:r>
                        <a:rPr lang="es-MX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pasarse a letras de color negro.</a:t>
                      </a:r>
                      <a:endParaRPr lang="es-MX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Señale los resultados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 en porcentajes de acuerdo a cada categoría que se derivan de las preguntas conformando así la </a:t>
                      </a:r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Tabla 2. Resultados generales.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Todo debe</a:t>
                      </a:r>
                      <a:r>
                        <a:rPr lang="es-MX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pasarse a letras de color negro.</a:t>
                      </a:r>
                      <a:endParaRPr lang="es-MX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Coloque el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gráfico que se genera de la </a:t>
                      </a:r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Tabla 2. Resultados generales. </a:t>
                      </a:r>
                      <a:r>
                        <a:rPr lang="es-MX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Elimine las letras en rojo.</a:t>
                      </a:r>
                      <a:endParaRPr lang="es-MX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acuerdo a las respuestas que dan los estudiantes indique las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ugerencia o comentario para mejorar el acompañamiento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tutoral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favor de agrupar de acuerdo al tema que aborde cada estudiante. El número puede ser mayor que 5.</a:t>
                      </a:r>
                      <a:endParaRPr lang="es-ES" sz="14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 panose="020B0604020202020204"/>
                      </a:endParaRPr>
                    </a:p>
                    <a:p>
                      <a:pPr algn="just"/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acuerdo al análisis que se visualiza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la </a:t>
                      </a:r>
                      <a:r>
                        <a:rPr lang="es-MX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Tabla 2. Resultados generales, 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indique las acciones que implementarán para atender e impactar en el acompañamiento </a:t>
                      </a:r>
                      <a:r>
                        <a:rPr lang="es-MX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tutoral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que reciben los estudiantes.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90930" y="6457950"/>
            <a:ext cx="6710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000" dirty="0" smtClean="0">
                <a:solidFill>
                  <a:srgbClr val="FF0000"/>
                </a:solidFill>
              </a:rPr>
              <a:t>Nota: </a:t>
            </a:r>
            <a:r>
              <a:rPr lang="es-MX" sz="2000" dirty="0" smtClean="0">
                <a:solidFill>
                  <a:srgbClr val="FF0000"/>
                </a:solidFill>
              </a:rPr>
              <a:t>Al concluir el análisis puede eliminar está lámina</a:t>
            </a:r>
            <a:endParaRPr lang="es-MX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753035" y="2259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4294967295"/>
          </p:nvPr>
        </p:nvSpPr>
        <p:spPr>
          <a:xfrm>
            <a:off x="5890846" y="5929280"/>
            <a:ext cx="3086102" cy="46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000"/>
              <a:buFont typeface="Arial" panose="020B0604020202020204"/>
              <a:buNone/>
            </a:pPr>
            <a:r>
              <a:rPr lang="es-ES" sz="280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Mayo, 2024.</a:t>
            </a:r>
            <a:endParaRPr sz="2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1846580" y="803275"/>
            <a:ext cx="6506845" cy="349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Resultado de la Encuesta de Satisfacción de Estudiantes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Programa Educativo en </a:t>
            </a:r>
            <a:r>
              <a:rPr lang="es-ES" sz="32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Artes Visuales</a:t>
            </a:r>
            <a:endParaRPr sz="3200" b="0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Febrero-junio</a:t>
            </a:r>
            <a:r>
              <a:rPr lang="es-ES" sz="3200" b="1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2024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2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31075" y="6028525"/>
            <a:ext cx="815750" cy="7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934800" y="6102575"/>
            <a:ext cx="703275" cy="6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876875" y="6102575"/>
            <a:ext cx="1008008" cy="6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 txBox="1"/>
          <p:nvPr/>
        </p:nvSpPr>
        <p:spPr>
          <a:xfrm>
            <a:off x="16775" y="6134350"/>
            <a:ext cx="118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s-ES" sz="1000" b="0" i="0" u="none" strike="noStrike" cap="none">
                <a:solidFill>
                  <a:srgbClr val="351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DIRECCIÓN  </a:t>
            </a:r>
            <a:endParaRPr sz="1000" b="0" i="0" u="none" strike="noStrike" cap="none">
              <a:solidFill>
                <a:srgbClr val="351C7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s-ES" sz="1000" b="0" i="0" u="none" strike="noStrike" cap="none">
                <a:solidFill>
                  <a:srgbClr val="351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DESARROLLO EDUCATIVO</a:t>
            </a:r>
            <a:endParaRPr sz="1000" b="0" i="0" u="none" strike="noStrike" cap="none">
              <a:solidFill>
                <a:srgbClr val="351C7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/>
        </p:nvSpPr>
        <p:spPr>
          <a:xfrm>
            <a:off x="1258304" y="365997"/>
            <a:ext cx="736337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40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Introducción</a:t>
            </a:r>
            <a:r>
              <a:rPr lang="es-ES" sz="1800" b="1" i="0" u="none" strike="noStrike" cap="none" dirty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623454" y="1835290"/>
            <a:ext cx="81090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El Programa Educativo de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Artes Visuales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, cuenta con una matrícula de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270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estudiantes,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los cuales se le proporciona acompañamiento tutorial durante su trayectoria formativa para garantizar su permanencia y eficiencia terminal. El programa cuenta con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tutores a los cuales se les asignan tutorados al inicio de cada semestre, mismos que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atendidos de acuerdo a las necesidades que presenten, en la modalidad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de tutoría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grupal o individual. El acompañamiento </a:t>
            </a:r>
            <a:r>
              <a:rPr lang="es-ES" sz="2000" b="0" i="0" u="none" strike="noStrike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tutoral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que reciben se enfoca a actividades que disminuyen la reprobación y deserción y favorecen a la eficiencia terminal y titulación.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La aplicación de esta encuesta tiene el propósito conocer el grado de satisfacción que tienen los estudiantes y con base a ello tomar decisiones asertivas que favorezcan e impacten en el desarrollo de la tutoría.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0" name="Google Shape;5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75952" y="212694"/>
            <a:ext cx="1060796" cy="93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>
            <a:off x="1258303" y="365997"/>
            <a:ext cx="736337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40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Proceso de aplicación</a:t>
            </a:r>
            <a:r>
              <a:rPr lang="es-ES" sz="20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endParaRPr sz="2000" b="1" i="0" u="none" strike="noStrike" cap="none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389919" y="1300633"/>
            <a:ext cx="8547759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El Proceso que se ha seguido en la aplicación de la Encuesta de Satisfacción de Estudiantes ha sido el siguiente: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AutoNum type="arabicPeriod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Se tomó en cuenta el Número de estudiantes.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2. Se determinó aplicar la encuesta al 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00%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de estudiantes,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de cada semestre, grupo y turno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76882" y="139207"/>
            <a:ext cx="1060796" cy="938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89919" y="3674550"/>
          <a:ext cx="8231758" cy="13906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7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Facultad </a:t>
                      </a:r>
                      <a:r>
                        <a:rPr lang="en-US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18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r>
                        <a:rPr lang="en-US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Sede-Subsede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</a:t>
                      </a:r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matrícula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</a:t>
                      </a:r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matrícula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estudiantes a encuestar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Licenciatura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Visuales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Tuxtla Gutiérrez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1258304" y="365997"/>
            <a:ext cx="73633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402153" y="1310440"/>
            <a:ext cx="82195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4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1258304" y="365997"/>
            <a:ext cx="73633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Resultados:</a:t>
            </a:r>
            <a:r>
              <a:rPr lang="es-ES" sz="18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endParaRPr sz="1800" b="1" i="0" u="none" strike="noStrike" cap="none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159645" y="968559"/>
            <a:ext cx="885108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sym typeface="Arial" panose="020B0604020202020204"/>
              </a:rPr>
              <a:t> </a:t>
            </a:r>
            <a:endParaRPr sz="2000" b="0" i="0" u="none" strike="noStrike" cap="none" dirty="0">
              <a:solidFill>
                <a:srgbClr val="000000"/>
              </a:solidFill>
              <a:sym typeface="Arial" panose="020B0604020202020204"/>
            </a:endParaRPr>
          </a:p>
          <a:p>
            <a:pPr lvl="0" algn="just"/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La Encuesta de Satisfacción de Estudiantes fue aplicada a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estudiantes, de 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1º. a 8º.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Semestre. En la siguiente tabla se concentran los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resultados generales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de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acuerdo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seis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categorías que son derivadas de las preguntas y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cinco niveles de satisfacción: 1. Totalmente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en desacuerdo 2. En desacuerdo 3.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Indiferente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4. De acuerdo 5. Totalmente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acuerdo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35748" y="139850"/>
            <a:ext cx="1060796" cy="938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59645" y="3049718"/>
          <a:ext cx="88582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Categorías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Expectativas de la atención </a:t>
                      </a:r>
                      <a:r>
                        <a:rPr lang="es-MX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tutoral</a:t>
                      </a:r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MX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</a:t>
                      </a:r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Comunicación-Empática 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P2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Mejora en el Desarrollo Académico 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P3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Toma de decisiones 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Canalización a servicios institucionales </a:t>
                      </a: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P5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Seguimiento de la canalización </a:t>
                      </a: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P6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9645" y="5668642"/>
            <a:ext cx="238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Tabla 2. Resultados generales</a:t>
            </a:r>
            <a:endParaRPr 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1258304" y="365997"/>
            <a:ext cx="73633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3949394" y="2113188"/>
            <a:ext cx="82195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4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1258304" y="365997"/>
            <a:ext cx="73633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1" i="0" u="none" strike="noStrike" cap="none" dirty="0" smtClean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Resultados:</a:t>
            </a:r>
            <a:endParaRPr lang="es-ES" sz="105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35748" y="139850"/>
            <a:ext cx="1060796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717" t="42639" r="22421" b="15815"/>
          <a:stretch>
            <a:fillRect/>
          </a:stretch>
        </p:blipFill>
        <p:spPr>
          <a:xfrm>
            <a:off x="1117023" y="1910604"/>
            <a:ext cx="7398327" cy="30392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19349" y="1238434"/>
            <a:ext cx="5311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Categorías y los niveles de satisfacción</a:t>
            </a:r>
            <a:endParaRPr lang="es-MX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72;p5"/>
          <p:cNvSpPr txBox="1"/>
          <p:nvPr/>
        </p:nvSpPr>
        <p:spPr>
          <a:xfrm>
            <a:off x="3363698" y="2113188"/>
            <a:ext cx="31235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18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(Ejemplo, agregar gráfico)</a:t>
            </a:r>
            <a:r>
              <a:rPr lang="es-ES" sz="105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s-ES" sz="105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82178" y="129643"/>
            <a:ext cx="1059324" cy="93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258304" y="365997"/>
            <a:ext cx="736337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s-ES" sz="3200" b="1" i="0" u="none" strike="noStrike" cap="none" dirty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Sugerencias de los estudiantes</a:t>
            </a:r>
            <a:r>
              <a:rPr lang="es-ES" sz="36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 dirty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67998" y="1415918"/>
            <a:ext cx="85760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Sugerencias o comentarios que señalan los estudiantes para mejorar el acompañamiento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tutoral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sp>
        <p:nvSpPr>
          <p:cNvPr id="112" name="Google Shape;112;p16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5598" y="2844225"/>
            <a:ext cx="6442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endParaRPr lang="es-MX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57259" y="179634"/>
            <a:ext cx="1059324" cy="93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258304" y="365997"/>
            <a:ext cx="736337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s-ES" sz="32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Conclusiones</a:t>
            </a:r>
            <a: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15597" y="1328870"/>
            <a:ext cx="8308340" cy="162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 este apartado se describirán las acciones e intervenciones a implementar para el siguiente semestre agosto-noviembre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 2024,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derivado del análisis de resultados para la mejora de acompañamiento tutorial.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0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13338" y="6457800"/>
            <a:ext cx="59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s-ES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</a:t>
            </a:r>
            <a:r>
              <a:rPr lang="es-ES" b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 agregar las líneas que considere necesario</a:t>
            </a:r>
            <a:r>
              <a:rPr lang="es-ES" b="1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15597" y="2521864"/>
          <a:ext cx="8176862" cy="2397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 a considerar para mejorar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acompañamiento tutorial que reciben los estudiantes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ES" sz="18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 de formación que implementará para los tutores</a:t>
                      </a:r>
                    </a:p>
                    <a:p>
                      <a:endParaRPr lang="es-MX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1.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2.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3.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4.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690</Words>
  <Application>Microsoft Office PowerPoint</Application>
  <PresentationFormat>Presentación en pantalla (4:3)</PresentationFormat>
  <Paragraphs>134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Anak</cp:lastModifiedBy>
  <cp:revision>33</cp:revision>
  <dcterms:created xsi:type="dcterms:W3CDTF">2021-06-08T14:58:00Z</dcterms:created>
  <dcterms:modified xsi:type="dcterms:W3CDTF">2024-06-27T06:11:44Z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4E39E2DAEC404F7F8131E9C3C75B5EAF_13</vt:lpwstr>
  </property>
  <property fmtid="{D5CDD505-2E9C-101B-9397-08002B2CF9AE}" pid="3" name="KSOProductBuildVer">
    <vt:lpwstr>2058-12.2.0.16909</vt:lpwstr>
  </property>
</Properties>
</file>