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0" r:id="rId3"/>
    <p:sldId id="271" r:id="rId4"/>
    <p:sldId id="258" r:id="rId5"/>
    <p:sldId id="259" r:id="rId6"/>
    <p:sldId id="265" r:id="rId7"/>
    <p:sldId id="262" r:id="rId8"/>
    <p:sldId id="263" r:id="rId9"/>
  </p:sldIdLst>
  <p:sldSz cx="9144000" cy="6858000" type="screen4x3"/>
  <p:notesSz cx="6858000" cy="9144000"/>
  <p:embeddedFontLst>
    <p:embeddedFont>
      <p:font typeface="SimSun" panose="02010600030101010101" pitchFamily="2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merigo BT" panose="020E0503050506020204" pitchFamily="34" charset="0"/>
      <p:regular r:id="rId17"/>
      <p:bold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AB55A-B1F5-4627-ACB9-9CAF6953FE02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36336-248E-4E59-AA31-B189D85868D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F96DDC-2BCC-43C1-8C78-36F5B4DD436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‹Nº›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‹Nº›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‹Nº›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‹Nº›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‹Nº›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‹Nº›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‹Nº›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‹Nº›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‹Nº›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ítulo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Marcador de posición de texto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Marcador de posición de fecha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/>
          </a:p>
        </p:txBody>
      </p:sp>
      <p:sp>
        <p:nvSpPr>
          <p:cNvPr id="1029" name="Marcador de posición de pie de página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1030" name="Marcador de posición de número de diapositiva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/>
          <p:nvPr/>
        </p:nvSpPr>
        <p:spPr>
          <a:xfrm>
            <a:off x="1257669" y="237"/>
            <a:ext cx="73633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3600" b="1" i="0" u="none" strike="noStrike" cap="none" dirty="0" smtClean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Indicaciones</a:t>
            </a:r>
            <a:endParaRPr sz="1800" b="1" i="0" u="none" strike="noStrike" cap="none" dirty="0">
              <a:solidFill>
                <a:srgbClr val="1F3864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6570" y="568960"/>
          <a:ext cx="8124825" cy="5947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de Lámina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</a:t>
                      </a:r>
                      <a:r>
                        <a:rPr lang="es-ES" altLang="es-MX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s-MX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iones</a:t>
                      </a:r>
                      <a:endParaRPr lang="es-MX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s-ES" altLang="es-MX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Indique el programa educativo y convierta en letras negras todo el título.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s-ES" altLang="es-MX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Cite</a:t>
                      </a:r>
                      <a:r>
                        <a:rPr lang="es-MX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los datos correspondientes y convierta en letras negras todo el texto.</a:t>
                      </a:r>
                      <a:endParaRPr lang="es-MX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2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MX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Citar los datos de la matricula, el porcentaje de la matricula que se aplicará, por último el total de los estudiantes a encuestar de acuerdo al porcentaje mencionado.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ES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ueden agregar alguna especificación en cuanto a los Programas Educativos que son de reciente creación o están en liquidación, si lo consideran pertinente.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MX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Todo debe</a:t>
                      </a:r>
                      <a:r>
                        <a:rPr lang="es-MX" sz="16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pasarse a letras de color negro.</a:t>
                      </a:r>
                      <a:endParaRPr lang="es-MX" sz="16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03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MX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MX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Señale los resultados</a:t>
                      </a:r>
                      <a:r>
                        <a:rPr lang="es-MX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generales en porcentajes de acuerdo a cada categoría que se derivan de las preguntas conformando así la </a:t>
                      </a:r>
                      <a:r>
                        <a:rPr lang="es-MX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Tabla 2. Resultados generales.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MX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Todo debe</a:t>
                      </a:r>
                      <a:r>
                        <a:rPr lang="es-MX" sz="16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pasarse a letras de color negro.</a:t>
                      </a:r>
                      <a:endParaRPr lang="es-MX" sz="16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MX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Coloque el</a:t>
                      </a:r>
                      <a:r>
                        <a:rPr lang="es-MX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gráfico que se genera de la </a:t>
                      </a:r>
                      <a:r>
                        <a:rPr lang="es-MX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Tabla 2. Resultados generales. </a:t>
                      </a:r>
                      <a:r>
                        <a:rPr lang="es-MX" sz="16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Elimine las letras en rojo.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MX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acuerdo a las respuestas que dan los estudiantes indique las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ugerencia o comentario para mejorar el acompañamiento </a:t>
                      </a:r>
                      <a:r>
                        <a:rPr lang="es-ES" sz="16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tutoral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favor de agrupar de acuerdo al tema que aborde cada estudiante. El número puede ser mayor que 5.</a:t>
                      </a:r>
                      <a:endParaRPr lang="es-MX" sz="16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MX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acuerdo al análisis que se visualiza</a:t>
                      </a:r>
                      <a:r>
                        <a:rPr lang="es-MX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 la </a:t>
                      </a:r>
                      <a:r>
                        <a:rPr lang="es-MX" sz="16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Tabla 2. Resultados generales, </a:t>
                      </a:r>
                      <a:r>
                        <a:rPr lang="es-MX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indique las acciones que implementarán para atender e impactar en el acompañamiento </a:t>
                      </a:r>
                      <a:r>
                        <a:rPr lang="es-MX" sz="16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tutoral</a:t>
                      </a:r>
                      <a:r>
                        <a:rPr lang="es-MX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que reciben los estudiantes.</a:t>
                      </a:r>
                      <a:endParaRPr lang="es-MX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90930" y="6457950"/>
            <a:ext cx="6710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MX" sz="2000" dirty="0" smtClean="0">
                <a:solidFill>
                  <a:srgbClr val="FF0000"/>
                </a:solidFill>
              </a:rPr>
              <a:t>Nota: </a:t>
            </a:r>
            <a:r>
              <a:rPr lang="es-MX" sz="2000" dirty="0" smtClean="0">
                <a:solidFill>
                  <a:srgbClr val="FF0000"/>
                </a:solidFill>
              </a:rPr>
              <a:t>Al concluir el análisis puede eliminar está lámina</a:t>
            </a:r>
            <a:endParaRPr lang="es-MX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ordPictureWatermark2784986" descr="hoja membretada"/>
          <p:cNvPicPr>
            <a:picLocks noChangeAspect="1"/>
          </p:cNvPicPr>
          <p:nvPr/>
        </p:nvPicPr>
        <p:blipFill>
          <a:blip r:embed="rId3"/>
          <a:srcRect l="2107" t="1780" r="88676" b="76609"/>
          <a:stretch>
            <a:fillRect/>
          </a:stretch>
        </p:blipFill>
        <p:spPr>
          <a:xfrm>
            <a:off x="257810" y="515620"/>
            <a:ext cx="1264285" cy="3836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Google Shape;36;p1"/>
          <p:cNvSpPr txBox="1"/>
          <p:nvPr/>
        </p:nvSpPr>
        <p:spPr>
          <a:xfrm>
            <a:off x="1522095" y="248920"/>
            <a:ext cx="6506845" cy="552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ctr">
              <a:buClr>
                <a:srgbClr val="000000"/>
              </a:buClr>
              <a:buSzPts val="2900"/>
              <a:buFont typeface="Arial" panose="020B0604020202020204"/>
              <a:buNone/>
            </a:pPr>
            <a:endParaRPr sz="2900" b="1" cap="none" dirty="0">
              <a:solidFill>
                <a:srgbClr val="1F3864"/>
              </a:solidFill>
              <a:latin typeface="Amerigo BT" panose="020E0503050506020204" charset="0"/>
              <a:ea typeface="Arial" panose="020B0604020202020204"/>
              <a:cs typeface="Amerigo BT" panose="020E0503050506020204" charset="0"/>
              <a:sym typeface="Arial" panose="020B0604020202020204"/>
            </a:endParaRPr>
          </a:p>
          <a:p>
            <a:pPr marL="0" indent="0" algn="ctr">
              <a:buNone/>
            </a:pPr>
            <a:r>
              <a:rPr lang="es-ES" sz="3600" b="1" cap="none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Resultado de la Encuesta de Satisfacción de Estudiantes</a:t>
            </a:r>
            <a:endParaRPr sz="3600" cap="none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0" indent="0" algn="ctr">
              <a:buNone/>
            </a:pPr>
            <a:r>
              <a:rPr lang="es-ES" sz="3600" b="1" cap="none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Programa Educativo en </a:t>
            </a:r>
            <a:r>
              <a:rPr lang="es-ES" sz="36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Artes Visuales</a:t>
            </a:r>
            <a:endParaRPr sz="3600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0" indent="0" algn="ctr">
              <a:buNone/>
            </a:pPr>
            <a:r>
              <a:rPr lang="es-E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Febrero-junio</a:t>
            </a:r>
            <a:r>
              <a:rPr lang="es-ES" sz="3600" b="1" cap="none" dirty="0" smtClean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2025</a:t>
            </a:r>
          </a:p>
          <a:p>
            <a:pPr marL="0" indent="0" algn="ctr">
              <a:buNone/>
            </a:pPr>
            <a:endParaRPr lang="es-ES" sz="3600" b="1" cap="none" dirty="0" smtClean="0"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0" indent="0" algn="ctr">
              <a:buNone/>
            </a:pPr>
            <a:r>
              <a:rPr lang="es-ES" sz="3600" b="1" cap="none" dirty="0" smtClean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Dirección de Desarrollo Educativo</a:t>
            </a:r>
            <a:endParaRPr sz="3600" cap="none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0" indent="0" algn="ctr">
              <a:buClr>
                <a:srgbClr val="000000"/>
              </a:buClr>
              <a:buSzPts val="3200"/>
              <a:buFont typeface="Arial" panose="020B0604020202020204"/>
              <a:buNone/>
            </a:pPr>
            <a:endParaRPr sz="3600" b="1" cap="none" dirty="0">
              <a:solidFill>
                <a:srgbClr val="1F3864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5" name="Google Shape;35;p1"/>
          <p:cNvSpPr txBox="1">
            <a:spLocks noGrp="1"/>
          </p:cNvSpPr>
          <p:nvPr>
            <p:ph type="subTitle" idx="4294967295"/>
          </p:nvPr>
        </p:nvSpPr>
        <p:spPr>
          <a:xfrm>
            <a:off x="5850841" y="6286150"/>
            <a:ext cx="3086102" cy="46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000"/>
              <a:buFont typeface="Arial" panose="020B0604020202020204"/>
              <a:buNone/>
            </a:pPr>
            <a:r>
              <a:rPr lang="es-ES" sz="2800" b="0" i="0" u="none" strike="noStrike" cap="none" dirty="0" smtClean="0">
                <a:solidFill>
                  <a:schemeClr val="tx1"/>
                </a:solidFill>
                <a:latin typeface="Amerigo BT" panose="020E0503050506020204" charset="0"/>
                <a:ea typeface="Montserrat Medium"/>
                <a:cs typeface="Amerigo BT" panose="020E0503050506020204" charset="0"/>
                <a:sym typeface="Montserrat Medium"/>
              </a:rPr>
              <a:t>Mayo, </a:t>
            </a:r>
            <a:r>
              <a:rPr lang="es-ES" sz="2800" b="0" i="0" u="none" strike="noStrike" cap="none" dirty="0" smtClean="0">
                <a:solidFill>
                  <a:schemeClr val="tx1"/>
                </a:solidFill>
                <a:latin typeface="Amerigo BT" panose="020E0503050506020204" charset="0"/>
                <a:ea typeface="Montserrat Medium"/>
                <a:cs typeface="Amerigo BT" panose="020E0503050506020204" charset="0"/>
                <a:sym typeface="Montserrat Medium"/>
              </a:rPr>
              <a:t>2025.</a:t>
            </a:r>
            <a:endParaRPr lang="es-ES" sz="2800" b="0" i="0" u="none" strike="noStrike" cap="none" dirty="0" smtClean="0">
              <a:solidFill>
                <a:schemeClr val="tx1"/>
              </a:solidFill>
              <a:latin typeface="Amerigo BT" panose="020E0503050506020204" charset="0"/>
              <a:ea typeface="Montserrat Medium"/>
              <a:cs typeface="Amerigo BT" panose="020E0503050506020204" charset="0"/>
              <a:sym typeface="Montserrat Medium"/>
            </a:endParaRPr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20555" y="5954865"/>
            <a:ext cx="815750" cy="7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124280" y="6028915"/>
            <a:ext cx="703275" cy="6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066355" y="6028915"/>
            <a:ext cx="1008008" cy="6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745922" name="WordPictureWatermark2784986" descr="hoja membretada"/>
          <p:cNvPicPr>
            <a:picLocks noChangeAspect="1"/>
          </p:cNvPicPr>
          <p:nvPr/>
        </p:nvPicPr>
        <p:blipFill>
          <a:blip r:embed="rId3"/>
          <a:srcRect l="-825" t="46711" r="12712" b="47235"/>
          <a:stretch>
            <a:fillRect/>
          </a:stretch>
        </p:blipFill>
        <p:spPr>
          <a:xfrm>
            <a:off x="1031240" y="-12099925"/>
            <a:ext cx="6848475" cy="6089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/>
          <p:nvPr/>
        </p:nvSpPr>
        <p:spPr>
          <a:xfrm>
            <a:off x="1258304" y="365997"/>
            <a:ext cx="736337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4000" b="1" i="0" u="none" strike="noStrike" cap="none" dirty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Introducción</a:t>
            </a:r>
            <a:r>
              <a:rPr lang="es-ES" sz="1800" b="1" i="0" u="none" strike="noStrike" cap="none" dirty="0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i="0" u="none" strike="noStrike" cap="none" dirty="0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623454" y="1835290"/>
            <a:ext cx="8109000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El Programa Educativo de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Artes Visuales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, cuenta con una matrícula de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270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estudiantes,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los cuales se le proporciona acompañamiento tutorial durante su trayectoria formativa para garantizar su permanencia y eficiencia terminal. El programa cuenta con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00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tutores a los cuales se les asignan tutorados al inicio de cada semestre, mismos que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atendidos de acuerdo a las necesidades que presenten, en la modalidad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de tutoría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grupal o individual. El acompañamiento </a:t>
            </a:r>
            <a:r>
              <a:rPr lang="es-ES" sz="2000" b="0" i="0" u="none" strike="noStrike" cap="non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tutoral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que reciben se enfoca a actividades que disminuyen la reprobación y deserción y favorecen a la eficiencia terminal y titulación.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La aplicación de esta encuesta tiene el propósito conocer el grado de satisfacción que tienen los estudiantes y con base a ello tomar decisiones asertivas que favorezcan e impacten en el desarrollo de la tutoría.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 dirty="0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0" name="Google Shape;50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75952" y="212694"/>
            <a:ext cx="1060796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WordPictureWatermark2784986" descr="hoja membretada"/>
          <p:cNvPicPr>
            <a:picLocks noChangeAspect="1"/>
          </p:cNvPicPr>
          <p:nvPr/>
        </p:nvPicPr>
        <p:blipFill>
          <a:blip r:embed="rId4"/>
          <a:srcRect l="2107" t="1780" r="88676" b="76609"/>
          <a:stretch>
            <a:fillRect/>
          </a:stretch>
        </p:blipFill>
        <p:spPr>
          <a:xfrm>
            <a:off x="198755" y="158115"/>
            <a:ext cx="551815" cy="1677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ordPictureWatermark2784986" descr="hoja membretada"/>
          <p:cNvPicPr>
            <a:picLocks noChangeAspect="1"/>
          </p:cNvPicPr>
          <p:nvPr/>
        </p:nvPicPr>
        <p:blipFill>
          <a:blip r:embed="rId3"/>
          <a:srcRect l="2107" t="1780" r="88676" b="76609"/>
          <a:stretch>
            <a:fillRect/>
          </a:stretch>
        </p:blipFill>
        <p:spPr>
          <a:xfrm>
            <a:off x="198755" y="158115"/>
            <a:ext cx="551815" cy="1677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" name="Google Shape;57;p10"/>
          <p:cNvSpPr txBox="1"/>
          <p:nvPr/>
        </p:nvSpPr>
        <p:spPr>
          <a:xfrm>
            <a:off x="1190358" y="755252"/>
            <a:ext cx="736337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4000" b="1" i="0" u="none" strike="noStrike" cap="none" dirty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Proceso de aplicación</a:t>
            </a:r>
            <a:r>
              <a:rPr lang="es-ES" sz="2000" b="1" i="0" u="none" strike="noStrike" cap="none" dirty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endParaRPr sz="2000" b="1" i="0" u="none" strike="noStrike" cap="none" dirty="0">
              <a:solidFill>
                <a:srgbClr val="1F3864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8" name="Google Shape;58;p10"/>
          <p:cNvSpPr txBox="1"/>
          <p:nvPr/>
        </p:nvSpPr>
        <p:spPr>
          <a:xfrm>
            <a:off x="448339" y="1835303"/>
            <a:ext cx="8547759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El Proceso que se ha seguido en la aplicación de la Encuesta de Satisfacción de Estudiantes ha sido el siguiente: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AutoNum type="arabicPeriod"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Se tomó en cuenta el Número de estudiantes.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2. Se determinó aplicar la encuesta al 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00%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de estudiantes,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00</a:t>
            </a:r>
            <a:r>
              <a:rPr lang="es-ES" sz="2000" b="0" i="0" u="none" strike="noStrike" cap="none" dirty="0">
                <a:solidFill>
                  <a:srgbClr val="75707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de cada semestre, grupo y turno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0" name="Google Shape;60;p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876882" y="139207"/>
            <a:ext cx="1060796" cy="938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89919" y="4236525"/>
          <a:ext cx="8231758" cy="13906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75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8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Facultad </a:t>
                      </a:r>
                      <a:r>
                        <a:rPr lang="en-US" sz="1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lang="en-US" sz="1800" b="1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Artes</a:t>
                      </a:r>
                      <a:r>
                        <a:rPr lang="en-US" sz="1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Sede-Subsede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de </a:t>
                      </a:r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matrícula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</a:t>
                      </a:r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</a:t>
                      </a:r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matrícula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de estudiantes a encuestar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Licenciatura</a:t>
                      </a: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Artes</a:t>
                      </a:r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Visuales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Tuxtla Gutiérrez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254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/>
        </p:nvSpPr>
        <p:spPr>
          <a:xfrm>
            <a:off x="1258304" y="365997"/>
            <a:ext cx="736337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s-ES" sz="1800" b="1" i="0" u="none" strike="noStrike" cap="none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i="0" u="none" strike="noStrike" cap="none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5"/>
          <p:cNvSpPr txBox="1"/>
          <p:nvPr/>
        </p:nvSpPr>
        <p:spPr>
          <a:xfrm>
            <a:off x="402153" y="1310440"/>
            <a:ext cx="82195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24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258304" y="2678911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313338" y="2091969"/>
            <a:ext cx="12347811" cy="56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1141464" y="891142"/>
            <a:ext cx="73633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3600" b="1" i="0" u="none" strike="noStrike" cap="none" dirty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Resultados:</a:t>
            </a:r>
            <a:r>
              <a:rPr lang="es-ES" sz="1800" b="1" i="0" u="none" strike="noStrike" cap="none" dirty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endParaRPr sz="1800" b="1" i="0" u="none" strike="noStrike" cap="none" dirty="0">
              <a:solidFill>
                <a:srgbClr val="1F3864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159645" y="1625784"/>
            <a:ext cx="885108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000000"/>
                </a:solidFill>
                <a:sym typeface="Arial" panose="020B0604020202020204"/>
              </a:rPr>
              <a:t> </a:t>
            </a:r>
            <a:endParaRPr sz="2000" b="0" i="0" u="none" strike="noStrike" cap="none" dirty="0">
              <a:solidFill>
                <a:srgbClr val="000000"/>
              </a:solidFill>
              <a:sym typeface="Arial" panose="020B0604020202020204"/>
            </a:endParaRPr>
          </a:p>
          <a:p>
            <a:pPr lvl="0" algn="just"/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La Encuesta de Satisfacción de Estudiantes fue aplicada a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00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estudiantes, de  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1º. a 8º.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Semestre. En la siguiente tabla se concentran los 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resultados generales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de 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acuerdo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 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seis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categorías que son derivadas de las preguntas y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cinco niveles de satisfacción: 1. Totalmente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en desacuerdo 2. En desacuerdo 3.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Indiferente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4. De acuerdo 5. Totalmente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acuerdo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75" name="Google Shape;75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35748" y="139850"/>
            <a:ext cx="1060796" cy="9388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51060"/>
              </p:ext>
            </p:extLst>
          </p:nvPr>
        </p:nvGraphicFramePr>
        <p:xfrm>
          <a:off x="152495" y="3521949"/>
          <a:ext cx="885823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Categorías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Expectativas de la atención </a:t>
                      </a:r>
                      <a:r>
                        <a:rPr lang="es-MX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tutoral</a:t>
                      </a:r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s-MX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</a:t>
                      </a:r>
                      <a:r>
                        <a:rPr lang="es-MX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Comunicación-Empática (</a:t>
                      </a:r>
                      <a:r>
                        <a:rPr lang="es-ES" sz="1400" u="none" strike="noStrike" cap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P2</a:t>
                      </a: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Mejora en el Desarrollo Académico (</a:t>
                      </a:r>
                      <a:r>
                        <a:rPr lang="es-ES" sz="1400" u="none" strike="noStrike" cap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P3</a:t>
                      </a: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Toma de decisiones (</a:t>
                      </a:r>
                      <a:r>
                        <a:rPr lang="es-ES" sz="1400" u="none" strike="noStrike" cap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</a:t>
                      </a: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Canalización a servicios institucionales </a:t>
                      </a:r>
                      <a:r>
                        <a:rPr lang="es-ES" sz="1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ES" sz="1400" u="none" strike="noStrike" cap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P5</a:t>
                      </a: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Seguimiento de la canalización </a:t>
                      </a:r>
                      <a:r>
                        <a:rPr lang="es-ES" sz="1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ES" sz="1400" u="none" strike="noStrike" cap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P6</a:t>
                      </a:r>
                      <a:r>
                        <a:rPr lang="es-E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es-MX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anose="020B0604020202020204"/>
                        </a:rPr>
                        <a:t>%</a:t>
                      </a:r>
                      <a:endParaRPr kumimoji="0" lang="es-MX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9645" y="6387069"/>
            <a:ext cx="2388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Tabla 2. Resultados generales</a:t>
            </a:r>
            <a:endParaRPr 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WordPictureWatermark2784986" descr="hoja membretada"/>
          <p:cNvPicPr>
            <a:picLocks noChangeAspect="1"/>
          </p:cNvPicPr>
          <p:nvPr/>
        </p:nvPicPr>
        <p:blipFill>
          <a:blip r:embed="rId4"/>
          <a:srcRect l="2107" t="1780" r="88676" b="76609"/>
          <a:stretch>
            <a:fillRect/>
          </a:stretch>
        </p:blipFill>
        <p:spPr>
          <a:xfrm>
            <a:off x="198755" y="158115"/>
            <a:ext cx="551815" cy="1677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/>
        </p:nvSpPr>
        <p:spPr>
          <a:xfrm>
            <a:off x="1258304" y="365997"/>
            <a:ext cx="736337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s-ES" sz="1800" b="1" i="0" u="none" strike="noStrike" cap="none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i="0" u="none" strike="noStrike" cap="none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5"/>
          <p:cNvSpPr txBox="1"/>
          <p:nvPr/>
        </p:nvSpPr>
        <p:spPr>
          <a:xfrm>
            <a:off x="3949394" y="2113188"/>
            <a:ext cx="82195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24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258304" y="2678911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313338" y="2091969"/>
            <a:ext cx="12347811" cy="56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1180199" y="504427"/>
            <a:ext cx="73633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3600" b="1" i="0" u="none" strike="noStrike" cap="none" dirty="0" smtClean="0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Resultados:</a:t>
            </a:r>
            <a:endParaRPr lang="es-ES" sz="105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5" name="Google Shape;75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35748" y="139850"/>
            <a:ext cx="1060796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0717" t="42639" r="22421" b="15815"/>
          <a:stretch>
            <a:fillRect/>
          </a:stretch>
        </p:blipFill>
        <p:spPr>
          <a:xfrm>
            <a:off x="766074" y="2297833"/>
            <a:ext cx="7398327" cy="30392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9489" y="1238434"/>
            <a:ext cx="5311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Categorías y los niveles de satisfacción</a:t>
            </a:r>
            <a:endParaRPr lang="es-MX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72;p5"/>
          <p:cNvSpPr txBox="1"/>
          <p:nvPr/>
        </p:nvSpPr>
        <p:spPr>
          <a:xfrm>
            <a:off x="3363698" y="2113188"/>
            <a:ext cx="31235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s-ES" sz="1800" b="1" i="0" u="none" strike="noStrike" cap="none" dirty="0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(Ejemplo, agregar gráfico)</a:t>
            </a:r>
            <a:r>
              <a:rPr lang="es-ES" sz="1050" b="1" i="0" u="none" strike="noStrike" cap="none" dirty="0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lang="es-ES" sz="105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WordPictureWatermark2784986" descr="hoja membretada"/>
          <p:cNvPicPr>
            <a:picLocks noChangeAspect="1"/>
          </p:cNvPicPr>
          <p:nvPr/>
        </p:nvPicPr>
        <p:blipFill>
          <a:blip r:embed="rId5"/>
          <a:srcRect l="2107" t="1780" r="88676" b="76609"/>
          <a:stretch>
            <a:fillRect/>
          </a:stretch>
        </p:blipFill>
        <p:spPr>
          <a:xfrm>
            <a:off x="198755" y="158115"/>
            <a:ext cx="551815" cy="1677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82178" y="129643"/>
            <a:ext cx="1059324" cy="93914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995414" y="835262"/>
            <a:ext cx="736337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s-ES" sz="3200" b="1" i="0" u="none" strike="noStrike" cap="none" dirty="0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Sugerencias de los estudiantes</a:t>
            </a:r>
            <a:r>
              <a:rPr lang="es-ES" sz="36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36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s-ES" sz="1800" b="1" i="0" u="none" strike="noStrike" cap="none" dirty="0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i="0" u="none" strike="noStrike" cap="none" dirty="0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567690" y="1835150"/>
            <a:ext cx="7700645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Sugerencias o comentarios que señalan los estudiantes para mejorar el acompañamiento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sp>
        <p:nvSpPr>
          <p:cNvPr id="112" name="Google Shape;112;p16"/>
          <p:cNvSpPr/>
          <p:nvPr/>
        </p:nvSpPr>
        <p:spPr>
          <a:xfrm>
            <a:off x="1258304" y="2678911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313338" y="2091969"/>
            <a:ext cx="12347811" cy="56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5598" y="2844225"/>
            <a:ext cx="64424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 </a:t>
            </a:r>
          </a:p>
          <a:p>
            <a:pPr lvl="0" algn="just"/>
            <a:r>
              <a:rPr lang="es-ES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</a:t>
            </a:r>
          </a:p>
          <a:p>
            <a:pPr lvl="0" algn="just"/>
            <a:r>
              <a:rPr lang="es-ES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</a:t>
            </a:r>
          </a:p>
          <a:p>
            <a:pPr lvl="0" algn="just"/>
            <a:r>
              <a:rPr lang="es-ES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</a:t>
            </a:r>
          </a:p>
          <a:p>
            <a:pPr lvl="0" algn="just"/>
            <a:r>
              <a:rPr lang="es-ES" sz="2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</a:t>
            </a:r>
            <a:endParaRPr lang="es-MX" sz="2000" dirty="0"/>
          </a:p>
        </p:txBody>
      </p:sp>
      <p:pic>
        <p:nvPicPr>
          <p:cNvPr id="3" name="WordPictureWatermark2784986" descr="hoja membretada"/>
          <p:cNvPicPr>
            <a:picLocks noChangeAspect="1"/>
          </p:cNvPicPr>
          <p:nvPr/>
        </p:nvPicPr>
        <p:blipFill>
          <a:blip r:embed="rId4"/>
          <a:srcRect l="2107" t="1780" r="88676" b="76609"/>
          <a:stretch>
            <a:fillRect/>
          </a:stretch>
        </p:blipFill>
        <p:spPr>
          <a:xfrm>
            <a:off x="198755" y="158115"/>
            <a:ext cx="551815" cy="1677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ordPictureWatermark2784986" descr="hoja membretada"/>
          <p:cNvPicPr>
            <a:picLocks noChangeAspect="1"/>
          </p:cNvPicPr>
          <p:nvPr/>
        </p:nvPicPr>
        <p:blipFill>
          <a:blip r:embed="rId3"/>
          <a:srcRect l="2107" t="1780" r="88676" b="76609"/>
          <a:stretch>
            <a:fillRect/>
          </a:stretch>
        </p:blipFill>
        <p:spPr>
          <a:xfrm>
            <a:off x="198755" y="158115"/>
            <a:ext cx="551815" cy="1677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857259" y="179634"/>
            <a:ext cx="1059324" cy="93914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258304" y="679052"/>
            <a:ext cx="736337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s-ES" sz="3200" b="1" i="0" u="none" strike="noStrike" cap="none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Conclusiones</a:t>
            </a:r>
            <a:r>
              <a:rPr lang="es-ES"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s-ES" sz="1800" b="1" i="0" u="none" strike="noStrike" cap="none">
                <a:solidFill>
                  <a:srgbClr val="1F386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800" b="1" i="0" u="none" strike="noStrike" cap="none">
              <a:solidFill>
                <a:srgbClr val="1F386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15597" y="1834965"/>
            <a:ext cx="8308340" cy="162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 este apartado se describirán las acciones e intervenciones a implementar para el siguiente semestre agosto-noviembre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 2025,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derivado del análisis de resultados para la mejora de acompañamiento tutorial.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/>
            </a:r>
            <a:br>
              <a:rPr lang="es-ES" sz="20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1258304" y="2678911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s-E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313338" y="2091969"/>
            <a:ext cx="12347811" cy="56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313338" y="6457800"/>
            <a:ext cx="594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s-ES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NOTA:</a:t>
            </a:r>
            <a:r>
              <a:rPr lang="es-ES" b="1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 agregar las líneas que considere necesario</a:t>
            </a:r>
            <a:r>
              <a:rPr lang="es-ES" b="1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415597" y="3207664"/>
          <a:ext cx="8176862" cy="2397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8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Aspectos a considerar para mejorar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acompañamiento tutorial que reciben los estudiantes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s-ES" sz="18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Aspectos de formación que implementará para los tutores</a:t>
                      </a:r>
                    </a:p>
                    <a:p>
                      <a:endParaRPr lang="es-MX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 smtClean="0"/>
                        <a:t>1.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 smtClean="0"/>
                        <a:t>2.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 smtClean="0"/>
                        <a:t>3.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dirty="0" smtClean="0"/>
                        <a:t>4.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9*528"/>
  <p:tag name="TABLE_ENDDRAG_RECT" val="39*62*639*528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Presentación en pantalla (4:3)</PresentationFormat>
  <Paragraphs>135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Montserrat Medium</vt:lpstr>
      <vt:lpstr>Arial</vt:lpstr>
      <vt:lpstr>SimSun</vt:lpstr>
      <vt:lpstr>Calibri</vt:lpstr>
      <vt:lpstr>Amerigo BT</vt:lpstr>
      <vt:lpstr>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Soporte</cp:lastModifiedBy>
  <cp:revision>37</cp:revision>
  <dcterms:created xsi:type="dcterms:W3CDTF">2021-06-08T14:58:00Z</dcterms:created>
  <dcterms:modified xsi:type="dcterms:W3CDTF">2025-05-13T16:29:06Z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CD4678E63E0E4A9A9A29CCE06237638E_13</vt:lpwstr>
  </property>
  <property fmtid="{D5CDD505-2E9C-101B-9397-08002B2CF9AE}" pid="3" name="KSOProductBuildVer">
    <vt:lpwstr>3082-12.2.0.20795</vt:lpwstr>
  </property>
</Properties>
</file>